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8" r:id="rId3"/>
    <p:sldId id="281" r:id="rId4"/>
    <p:sldId id="270" r:id="rId5"/>
    <p:sldId id="313" r:id="rId6"/>
    <p:sldId id="274" r:id="rId7"/>
    <p:sldId id="309" r:id="rId8"/>
    <p:sldId id="306" r:id="rId9"/>
    <p:sldId id="310" r:id="rId10"/>
    <p:sldId id="311" r:id="rId11"/>
    <p:sldId id="312" r:id="rId12"/>
    <p:sldId id="314" r:id="rId13"/>
    <p:sldId id="315" r:id="rId14"/>
    <p:sldId id="317" r:id="rId15"/>
    <p:sldId id="316" r:id="rId16"/>
    <p:sldId id="318" r:id="rId17"/>
    <p:sldId id="319" r:id="rId18"/>
    <p:sldId id="322" r:id="rId19"/>
    <p:sldId id="320" r:id="rId20"/>
    <p:sldId id="321" r:id="rId21"/>
    <p:sldId id="323" r:id="rId22"/>
    <p:sldId id="324" r:id="rId23"/>
    <p:sldId id="325" r:id="rId24"/>
    <p:sldId id="326" r:id="rId25"/>
    <p:sldId id="329" r:id="rId26"/>
    <p:sldId id="327" r:id="rId27"/>
    <p:sldId id="282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00B999-F128-4EA0-A512-49C56D680667}">
          <p14:sldIdLst>
            <p14:sldId id="256"/>
          </p14:sldIdLst>
        </p14:section>
        <p14:section name="Seção do Resumo" id="{610E93B9-E7A4-4851-9900-A4468C06A667}">
          <p14:sldIdLst>
            <p14:sldId id="328"/>
          </p14:sldIdLst>
        </p14:section>
        <p14:section name="O sistema" id="{CC3DFE07-4631-438B-9F61-B0A886421ACA}">
          <p14:sldIdLst>
            <p14:sldId id="281"/>
          </p14:sldIdLst>
        </p14:section>
        <p14:section name="Composição de transformações" id="{FD589055-C94A-4646-B036-257F4F843B9E}">
          <p14:sldIdLst>
            <p14:sldId id="270"/>
          </p14:sldIdLst>
        </p14:section>
        <p14:section name="Seção do Resumo" id="{90722C45-0A57-4987-A37C-1BD9DF5D4BBA}">
          <p14:sldIdLst>
            <p14:sldId id="313"/>
          </p14:sldIdLst>
        </p14:section>
        <p14:section name="Propriedades do Sistema" id="{46A3F586-578D-42BF-BCDD-919224B6E2F0}">
          <p14:sldIdLst>
            <p14:sldId id="274"/>
          </p14:sldIdLst>
        </p14:section>
        <p14:section name="Trapping Region" id="{F0A23FC9-4897-4284-9BB9-699A01EB45C0}">
          <p14:sldIdLst>
            <p14:sldId id="309"/>
          </p14:sldIdLst>
        </p14:section>
        <p14:section name="Infinito" id="{ABD9088C-75CE-43E2-A74A-D214BF1E912A}">
          <p14:sldIdLst>
            <p14:sldId id="306"/>
          </p14:sldIdLst>
        </p14:section>
        <p14:section name="Cond_init" id="{C999A0E7-DCA1-4177-8818-BA013174FDE2}">
          <p14:sldIdLst>
            <p14:sldId id="310"/>
          </p14:sldIdLst>
        </p14:section>
        <p14:section name="Zoom" id="{169F6936-E58E-4EF4-AEE4-E0DC829C7223}">
          <p14:sldIdLst>
            <p14:sldId id="311"/>
            <p14:sldId id="312"/>
          </p14:sldIdLst>
        </p14:section>
        <p14:section name="PF" id="{BD79EA7B-1840-4B6C-9010-B79BB4954CA4}">
          <p14:sldIdLst>
            <p14:sldId id="314"/>
            <p14:sldId id="315"/>
            <p14:sldId id="317"/>
            <p14:sldId id="316"/>
            <p14:sldId id="318"/>
            <p14:sldId id="319"/>
            <p14:sldId id="322"/>
            <p14:sldId id="320"/>
            <p14:sldId id="321"/>
            <p14:sldId id="323"/>
            <p14:sldId id="324"/>
            <p14:sldId id="325"/>
          </p14:sldIdLst>
        </p14:section>
        <p14:section name="Hitzl e Zele" id="{D872721E-B49E-4F9C-A495-D8E877D5C173}">
          <p14:sldIdLst>
            <p14:sldId id="326"/>
            <p14:sldId id="329"/>
            <p14:sldId id="327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3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00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01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3732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249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3408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7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003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76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01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0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67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9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1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42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68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17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  <a:lumOff val="5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DEC03FE-658E-47EB-B802-3775C5C336BE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D00CF05-7EB6-458D-8926-7ADEA64BDC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853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10.xml"/><Relationship Id="rId5" Type="http://schemas.openxmlformats.org/officeDocument/2006/relationships/image" Target="../media/image12.png"/><Relationship Id="rId10" Type="http://schemas.openxmlformats.org/officeDocument/2006/relationships/slide" Target="slide9.xml"/><Relationship Id="rId4" Type="http://schemas.openxmlformats.org/officeDocument/2006/relationships/image" Target="../media/image11.png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C6B0EF-2FEA-46FA-A9B5-F587F4C69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105" y="2627764"/>
            <a:ext cx="8459788" cy="841392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err="1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Mapão</a:t>
            </a:r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 de </a:t>
            </a:r>
            <a:r>
              <a:rPr lang="pt-BR" sz="4000" b="1" dirty="0" err="1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Heninho</a:t>
            </a:r>
            <a:endParaRPr lang="pt-BR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EDD4811F-5C42-4416-AEA7-191DC4437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6689" y="4521733"/>
            <a:ext cx="6138619" cy="2050472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gency FB" panose="020B0503020202020204" pitchFamily="34" charset="0"/>
              </a:rPr>
              <a:t>Discente: João Victor Moreira Cardoso	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Agency FB" panose="020B0503020202020204" pitchFamily="34" charset="0"/>
              </a:rPr>
              <a:t>Docente: Prof. Dr. Clécio Clemente de Souza Silva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Agency FB" panose="020B0503020202020204" pitchFamily="34" charset="0"/>
              </a:rPr>
              <a:t>Olinda/Recife, 2023</a:t>
            </a:r>
          </a:p>
        </p:txBody>
      </p:sp>
      <p:pic>
        <p:nvPicPr>
          <p:cNvPr id="1028" name="Picture 4" descr="Universidade Federal de Pernambuco – Wikipédia, a enciclopédia livre">
            <a:extLst>
              <a:ext uri="{FF2B5EF4-FFF2-40B4-BE49-F238E27FC236}">
                <a16:creationId xmlns:a16="http://schemas.microsoft.com/office/drawing/2014/main" id="{D0958DBF-D317-4BC7-857E-F6D030CC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65" y="323007"/>
            <a:ext cx="865869" cy="128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5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4FCC0-C660-4717-A192-E5237963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063336"/>
            <a:ext cx="3352800" cy="51723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O sistema possui autossimilaridade, o que fez com que "</a:t>
            </a:r>
            <a:r>
              <a:rPr lang="pt-BR" dirty="0" err="1">
                <a:solidFill>
                  <a:schemeClr val="tx1"/>
                </a:solidFill>
              </a:rPr>
              <a:t>Hénon</a:t>
            </a:r>
            <a:r>
              <a:rPr lang="pt-BR" dirty="0">
                <a:solidFill>
                  <a:schemeClr val="tx1"/>
                </a:solidFill>
              </a:rPr>
              <a:t> provesse a primeira visualização direta da estrutura fractal de um atrator estranho" - STROGATZ, Steven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76B4939E-8F35-BF54-B293-E440D0BBB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3594D46-ACC8-8417-0839-8CCD61CD24CF}"/>
              </a:ext>
            </a:extLst>
          </p:cNvPr>
          <p:cNvSpPr/>
          <p:nvPr/>
        </p:nvSpPr>
        <p:spPr>
          <a:xfrm>
            <a:off x="9944100" y="1177636"/>
            <a:ext cx="800100" cy="8001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423902-4202-E674-A1DD-5EBC7F2C39D7}"/>
              </a:ext>
            </a:extLst>
          </p:cNvPr>
          <p:cNvSpPr/>
          <p:nvPr/>
        </p:nvSpPr>
        <p:spPr>
          <a:xfrm>
            <a:off x="6946900" y="4619336"/>
            <a:ext cx="800100" cy="8001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2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4FCC0-C660-4717-A192-E5237963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063336"/>
            <a:ext cx="3352800" cy="51723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O sistema possui autossimilaridade, o que fez com que "</a:t>
            </a:r>
            <a:r>
              <a:rPr lang="pt-BR" dirty="0" err="1">
                <a:solidFill>
                  <a:schemeClr val="tx1"/>
                </a:solidFill>
              </a:rPr>
              <a:t>Hénon</a:t>
            </a:r>
            <a:r>
              <a:rPr lang="pt-BR" dirty="0">
                <a:solidFill>
                  <a:schemeClr val="tx1"/>
                </a:solidFill>
              </a:rPr>
              <a:t> provesse a primeira visualização direta da estrutura fractal de um atrator estranho" - STROGATZ, Steven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6B4939E-8F35-BF54-B293-E440D0BBB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C141E66-D03C-326E-B49F-141EF41430B3}"/>
              </a:ext>
            </a:extLst>
          </p:cNvPr>
          <p:cNvSpPr/>
          <p:nvPr/>
        </p:nvSpPr>
        <p:spPr>
          <a:xfrm>
            <a:off x="9194800" y="923636"/>
            <a:ext cx="800100" cy="8001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9C57F8-5756-9DBB-9ECE-595D25EC2BF9}"/>
              </a:ext>
            </a:extLst>
          </p:cNvPr>
          <p:cNvSpPr/>
          <p:nvPr/>
        </p:nvSpPr>
        <p:spPr>
          <a:xfrm>
            <a:off x="6705600" y="4047836"/>
            <a:ext cx="800100" cy="8001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6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C0B2C5-2FB9-623A-9A0C-BC214580D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93" y="1841500"/>
            <a:ext cx="8741809" cy="396259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16" y="495103"/>
            <a:ext cx="5731565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Pontos fixos</a:t>
            </a:r>
          </a:p>
        </p:txBody>
      </p:sp>
    </p:spTree>
    <p:extLst>
      <p:ext uri="{BB962C8B-B14F-4D97-AF65-F5344CB8AC3E}">
        <p14:creationId xmlns:p14="http://schemas.microsoft.com/office/powerpoint/2010/main" val="244568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16" y="495103"/>
            <a:ext cx="5731565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JACOBIANA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F819B2-7856-BECE-FC80-752BE4B52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4" t="12295" r="19202" b="1522"/>
          <a:stretch/>
        </p:blipFill>
        <p:spPr>
          <a:xfrm>
            <a:off x="3879850" y="1397000"/>
            <a:ext cx="4432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4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216" y="495103"/>
            <a:ext cx="5731565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Estabilidade dos </a:t>
            </a:r>
            <a:r>
              <a:rPr lang="pt-BR" dirty="0" err="1">
                <a:latin typeface="Agency FB" panose="020B0503020202020204" pitchFamily="34" charset="0"/>
              </a:rPr>
              <a:t>pf</a:t>
            </a:r>
            <a:endParaRPr lang="pt-BR" dirty="0">
              <a:latin typeface="Agency FB" panose="020B0503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636E32-1BEC-8C97-71D9-3D5C72E8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64" y="2749388"/>
            <a:ext cx="5492268" cy="6001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7F8DB98-FD04-93FA-ED2B-CDFEB1A3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64" y="3349493"/>
            <a:ext cx="5492268" cy="139736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25E9FCE-CA58-BFD7-3F66-C508E1DEC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381"/>
          <a:stretch/>
        </p:blipFill>
        <p:spPr>
          <a:xfrm>
            <a:off x="3349864" y="2168377"/>
            <a:ext cx="5492267" cy="6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7" y="212799"/>
            <a:ext cx="5731565" cy="82606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2-ciclos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F819B2-7856-BECE-FC80-752BE4B52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38" y="625829"/>
            <a:ext cx="5896798" cy="956237"/>
          </a:xfrm>
          <a:prstGeom prst="rect">
            <a:avLst/>
          </a:prstGeom>
        </p:spPr>
      </p:pic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2FB69090-68B1-733A-F964-25CE9350E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1316647"/>
            <a:ext cx="8013701" cy="47604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88DA35-68C1-3804-AB93-03E8648E8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65" y="6065583"/>
            <a:ext cx="5896797" cy="5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7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36" y="201483"/>
            <a:ext cx="5731565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Estabilidade dos 2-ciclo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904FE1-FDDA-147D-1ECC-DEE76D8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 r="3159"/>
          <a:stretch/>
        </p:blipFill>
        <p:spPr>
          <a:xfrm>
            <a:off x="5173315" y="4292600"/>
            <a:ext cx="6788686" cy="23112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E77E35E-1DB9-95B8-FFDE-DCF132602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9" y="201483"/>
            <a:ext cx="5058481" cy="326753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E05916-FD7D-E9C3-E4F9-12118C22F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315" y="2032001"/>
            <a:ext cx="6792667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09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716" y="114103"/>
            <a:ext cx="5731565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Dobramento de período e caos</a:t>
            </a:r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6843567E-7482-B917-DC6E-3613DEE99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417" y="1356122"/>
            <a:ext cx="8081663" cy="5387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5AE25F8-10E4-93A0-F01A-5EE59A755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" t="24637" r="3696"/>
          <a:stretch/>
        </p:blipFill>
        <p:spPr>
          <a:xfrm>
            <a:off x="171106" y="231016"/>
            <a:ext cx="6501157" cy="13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9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6" y="5537003"/>
            <a:ext cx="5731565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Dobramento de período e caos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44CD8709-D26D-EB98-BEA5-70BC28871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8062" r="7410" b="5641"/>
          <a:stretch/>
        </p:blipFill>
        <p:spPr>
          <a:xfrm>
            <a:off x="159490" y="113935"/>
            <a:ext cx="6800111" cy="4572001"/>
          </a:xfrm>
          <a:prstGeom prst="rect">
            <a:avLst/>
          </a:prstGeom>
        </p:spPr>
      </p:pic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824EEC04-D2C9-76CB-F7F7-717D0ACFE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8171" r="5503" b="4376"/>
          <a:stretch/>
        </p:blipFill>
        <p:spPr>
          <a:xfrm>
            <a:off x="6933184" y="1848711"/>
            <a:ext cx="5099326" cy="48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3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3626BCC-ECA4-E35B-2D56-A307C0371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1" y="0"/>
            <a:ext cx="10290178" cy="68601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5EF8C66-DB52-83F0-D419-06CE96CEBB3C}"/>
              </a:ext>
            </a:extLst>
          </p:cNvPr>
          <p:cNvSpPr txBox="1"/>
          <p:nvPr/>
        </p:nvSpPr>
        <p:spPr>
          <a:xfrm>
            <a:off x="7515225" y="6488668"/>
            <a:ext cx="3725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Diagrama de bifurcação em a</a:t>
            </a:r>
          </a:p>
        </p:txBody>
      </p:sp>
    </p:spTree>
    <p:extLst>
      <p:ext uri="{BB962C8B-B14F-4D97-AF65-F5344CB8AC3E}">
        <p14:creationId xmlns:p14="http://schemas.microsoft.com/office/powerpoint/2010/main" val="426853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C2B05-B3E1-F3F3-2902-B8D5631D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Pequena introdução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o Resumo 4">
                <a:extLst>
                  <a:ext uri="{FF2B5EF4-FFF2-40B4-BE49-F238E27FC236}">
                    <a16:creationId xmlns:a16="http://schemas.microsoft.com/office/drawing/2014/main" id="{C2AA74FA-EE4D-DC49-92CF-F7A115A733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560580"/>
                  </p:ext>
                </p:extLst>
              </p:nvPr>
            </p:nvGraphicFramePr>
            <p:xfrm>
              <a:off x="684213" y="685800"/>
              <a:ext cx="8534400" cy="3614738"/>
            </p:xfrm>
            <a:graphic>
              <a:graphicData uri="http://schemas.microsoft.com/office/powerpoint/2016/summaryzoom">
                <psuz:summaryZm>
                  <psuz:summaryZmObj sectionId="{CC3DFE07-4631-438B-9F61-B0A886421ACA}">
                    <psuz:zmPr id="{F90169D6-1A2B-454F-ABD7-DD929F2683B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54711" y="727234"/>
                          <a:ext cx="3840480" cy="21602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D589055-C94A-4646-B036-257F4F843B9E}">
                    <psuz:zmPr id="{2CCB95D9-7EC7-46B6-9764-4B1C8D0D1DE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39209" y="727234"/>
                          <a:ext cx="3840480" cy="21602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o Resumo 4">
                <a:extLst>
                  <a:ext uri="{FF2B5EF4-FFF2-40B4-BE49-F238E27FC236}">
                    <a16:creationId xmlns:a16="http://schemas.microsoft.com/office/drawing/2014/main" id="{C2AA74FA-EE4D-DC49-92CF-F7A115A73345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4213" y="685800"/>
                <a:ext cx="8534400" cy="3614738"/>
                <a:chOff x="684213" y="685800"/>
                <a:chExt cx="8534400" cy="3614738"/>
              </a:xfrm>
            </p:grpSpPr>
            <p:pic>
              <p:nvPicPr>
                <p:cNvPr id="6" name="Imagem 6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924" y="1413034"/>
                  <a:ext cx="3840480" cy="216027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m 7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3422" y="1413034"/>
                  <a:ext cx="3840480" cy="216027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15952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3626BCC-ECA4-E35B-2D56-A307C0371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911" y="0"/>
            <a:ext cx="10290177" cy="68601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5EF8C66-DB52-83F0-D419-06CE96CEBB3C}"/>
              </a:ext>
            </a:extLst>
          </p:cNvPr>
          <p:cNvSpPr txBox="1"/>
          <p:nvPr/>
        </p:nvSpPr>
        <p:spPr>
          <a:xfrm>
            <a:off x="7515225" y="6488668"/>
            <a:ext cx="3725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Diagrama de bifurcação em b</a:t>
            </a:r>
          </a:p>
        </p:txBody>
      </p:sp>
    </p:spTree>
    <p:extLst>
      <p:ext uri="{BB962C8B-B14F-4D97-AF65-F5344CB8AC3E}">
        <p14:creationId xmlns:p14="http://schemas.microsoft.com/office/powerpoint/2010/main" val="3840890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156" y="-21744"/>
            <a:ext cx="5731565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Mapa de </a:t>
            </a:r>
            <a:r>
              <a:rPr lang="pt-BR" dirty="0" err="1">
                <a:latin typeface="Agency FB" panose="020B0503020202020204" pitchFamily="34" charset="0"/>
              </a:rPr>
              <a:t>hénon</a:t>
            </a:r>
            <a:r>
              <a:rPr lang="pt-BR" dirty="0">
                <a:latin typeface="Agency FB" panose="020B0503020202020204" pitchFamily="34" charset="0"/>
              </a:rPr>
              <a:t> que preserva áreas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CEE4AF6-2120-9329-1449-0F757A35D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6"/>
          <a:stretch/>
        </p:blipFill>
        <p:spPr>
          <a:xfrm>
            <a:off x="2006029" y="826061"/>
            <a:ext cx="8179942" cy="1260521"/>
          </a:xfrm>
          <a:prstGeom prst="rect">
            <a:avLst/>
          </a:prstGeom>
        </p:spPr>
      </p:pic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6A97883-ED5D-6321-06C2-71FD48FD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" y="1980907"/>
            <a:ext cx="6039693" cy="4191585"/>
          </a:xfrm>
          <a:prstGeom prst="rect">
            <a:avLst/>
          </a:prstGeom>
        </p:spPr>
      </p:pic>
      <p:pic>
        <p:nvPicPr>
          <p:cNvPr id="9" name="Imagem 8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933086D-E652-21D4-784A-8FE95D096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02"/>
          <a:stretch/>
        </p:blipFill>
        <p:spPr>
          <a:xfrm>
            <a:off x="6096000" y="1937420"/>
            <a:ext cx="6039693" cy="2983159"/>
          </a:xfrm>
          <a:prstGeom prst="rect">
            <a:avLst/>
          </a:prstGeom>
        </p:spPr>
      </p:pic>
      <p:pic>
        <p:nvPicPr>
          <p:cNvPr id="11" name="Imagem 10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0D1E26A-9BD7-D66D-E652-1F2B5D5FE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8"/>
          <a:stretch/>
        </p:blipFill>
        <p:spPr>
          <a:xfrm>
            <a:off x="6060939" y="4852328"/>
            <a:ext cx="6039692" cy="13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1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750" y="5986254"/>
            <a:ext cx="1468784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B=1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F819B2-7856-BECE-FC80-752BE4B52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4" b="-521"/>
          <a:stretch/>
        </p:blipFill>
        <p:spPr>
          <a:xfrm>
            <a:off x="0" y="-146542"/>
            <a:ext cx="5905500" cy="6087112"/>
          </a:xfrm>
          <a:prstGeom prst="rect">
            <a:avLst/>
          </a:prstGeom>
        </p:spPr>
      </p:pic>
      <p:pic>
        <p:nvPicPr>
          <p:cNvPr id="4" name="Imagem 3" descr="Diagrama, Desenho técnico&#10;&#10;Descrição gerada automaticamente">
            <a:extLst>
              <a:ext uri="{FF2B5EF4-FFF2-40B4-BE49-F238E27FC236}">
                <a16:creationId xmlns:a16="http://schemas.microsoft.com/office/drawing/2014/main" id="{6CD5A3B3-479F-34BD-BB21-4ACAF20A8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0"/>
            <a:ext cx="628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18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5A35EB-7F52-5FC6-6C60-25561410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750" y="5986254"/>
            <a:ext cx="1468784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B=-1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F819B2-7856-BECE-FC80-752BE4B52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r="1492"/>
          <a:stretch/>
        </p:blipFill>
        <p:spPr>
          <a:xfrm>
            <a:off x="0" y="0"/>
            <a:ext cx="5791200" cy="59692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D5A3B3-479F-34BD-BB21-4ACAF20A8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200" y="0"/>
            <a:ext cx="6400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3626BCC-ECA4-E35B-2D56-A307C0371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911" y="0"/>
            <a:ext cx="10290177" cy="6860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A848FD3-4C0A-8F51-32B3-9DF4FA910972}"/>
                  </a:ext>
                </a:extLst>
              </p:cNvPr>
              <p:cNvSpPr txBox="1"/>
              <p:nvPr/>
            </p:nvSpPr>
            <p:spPr>
              <a:xfrm>
                <a:off x="950910" y="5398113"/>
                <a:ext cx="3149600" cy="1459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=1+</m:t>
                              </m:r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A848FD3-4C0A-8F51-32B3-9DF4FA910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10" y="5398113"/>
                <a:ext cx="3149600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579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3626BCC-ECA4-E35B-2D56-A307C0371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911" y="0"/>
            <a:ext cx="10290177" cy="6860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A848FD3-4C0A-8F51-32B3-9DF4FA910972}"/>
                  </a:ext>
                </a:extLst>
              </p:cNvPr>
              <p:cNvSpPr txBox="1"/>
              <p:nvPr/>
            </p:nvSpPr>
            <p:spPr>
              <a:xfrm>
                <a:off x="950910" y="5398113"/>
                <a:ext cx="3149600" cy="1459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=1+</m:t>
                              </m:r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A848FD3-4C0A-8F51-32B3-9DF4FA910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10" y="5398113"/>
                <a:ext cx="3149600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5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3626BCC-ECA4-E35B-2D56-A307C0371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911" y="0"/>
            <a:ext cx="10290177" cy="6860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A848FD3-4C0A-8F51-32B3-9DF4FA910972}"/>
                  </a:ext>
                </a:extLst>
              </p:cNvPr>
              <p:cNvSpPr txBox="1"/>
              <p:nvPr/>
            </p:nvSpPr>
            <p:spPr>
              <a:xfrm>
                <a:off x="950910" y="5398113"/>
                <a:ext cx="3149600" cy="1459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=1+</m:t>
                              </m:r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A848FD3-4C0A-8F51-32B3-9DF4FA910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10" y="5398113"/>
                <a:ext cx="3149600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131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51B86C8-0FF0-474C-8E1B-92F5F6C72E54}"/>
              </a:ext>
            </a:extLst>
          </p:cNvPr>
          <p:cNvSpPr txBox="1"/>
          <p:nvPr/>
        </p:nvSpPr>
        <p:spPr>
          <a:xfrm>
            <a:off x="1125415" y="1392702"/>
            <a:ext cx="10715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pt-BR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REFERÊNCIAS</a:t>
            </a:r>
            <a:endParaRPr lang="pt-BR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hangingPunct="0">
              <a:buFont typeface="+mj-lt"/>
              <a:buAutoNum type="arabicPeriod"/>
              <a:tabLst>
                <a:tab pos="447675" algn="l"/>
              </a:tabLst>
            </a:pP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mapping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strange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attractor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Michel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Hénon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hangingPunct="0">
              <a:buFont typeface="+mj-lt"/>
              <a:buAutoNum type="arabicPeriod"/>
              <a:tabLst>
                <a:tab pos="447675" algn="l"/>
              </a:tabLst>
            </a:pP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Dynamics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Chaos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Steven H.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Strogatz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hangingPunct="0">
              <a:buFont typeface="+mj-lt"/>
              <a:buAutoNum type="arabicPeriod"/>
              <a:tabLst>
                <a:tab pos="447675" algn="l"/>
              </a:tabLst>
            </a:pP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de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Hénon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In: WIKIPÉDIA: a enciclopédia livre.</a:t>
            </a:r>
          </a:p>
          <a:p>
            <a:pPr marL="342900" indent="-342900" hangingPunct="0">
              <a:buFont typeface="+mj-lt"/>
              <a:buAutoNum type="arabicPeriod"/>
              <a:tabLst>
                <a:tab pos="447675" algn="l"/>
              </a:tabLst>
            </a:pP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Hénon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In: WIKIPÉDIA: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encyclopedia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hangingPunct="0">
              <a:buFont typeface="+mj-lt"/>
              <a:buAutoNum type="arabicPeriod"/>
              <a:tabLst>
                <a:tab pos="447675" algn="l"/>
              </a:tabLst>
            </a:pP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Dynamical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trapping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area-preserving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Hénon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Vitor Martins de Oliveira, David Ciro e Iberê Luiz Caldas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hangingPunct="0">
              <a:buFont typeface="+mj-lt"/>
              <a:buAutoNum type="arabicPeriod"/>
              <a:tabLst>
                <a:tab pos="447675" algn="l"/>
              </a:tabLst>
            </a:pP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Chaotic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Hénon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Mapping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Frederick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Marotto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hangingPunct="0">
              <a:buFont typeface="+mj-lt"/>
              <a:buAutoNum type="arabicPeriod"/>
              <a:tabLst>
                <a:tab pos="447675" algn="l"/>
              </a:tabLst>
            </a:pP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Hénon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B.L.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Badger</a:t>
            </a:r>
            <a:endParaRPr lang="pt-BR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94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C6B0EF-2FEA-46FA-A9B5-F587F4C69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106" y="1093763"/>
            <a:ext cx="8459788" cy="2335237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Obrigado!</a:t>
            </a:r>
            <a:b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</a:br>
            <a:endParaRPr lang="pt-BR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0197A2-1109-4BC2-9417-6ACC3B89F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Picture 4" descr="Universidade Federal de Pernambuco – Wikipédia, a enciclopédia livre">
            <a:extLst>
              <a:ext uri="{FF2B5EF4-FFF2-40B4-BE49-F238E27FC236}">
                <a16:creationId xmlns:a16="http://schemas.microsoft.com/office/drawing/2014/main" id="{42DCEF3E-6215-40FD-885D-F45127D8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8" y="5048250"/>
            <a:ext cx="865869" cy="128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54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8797D-284C-4BB9-98D9-D7421EFFB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70" y="267025"/>
            <a:ext cx="11048660" cy="1181947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O mapa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1663E58-7607-4D56-8B19-D35486882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221" y="1064520"/>
                <a:ext cx="3921953" cy="1467908"/>
              </a:xfrm>
            </p:spPr>
            <p:txBody>
              <a:bodyPr/>
              <a:lstStyle/>
              <a:p>
                <a:pPr marL="800100" lvl="1" indent="-342900" hangingPunct="0"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=1+</m:t>
                            </m:r>
                            <m:sSub>
                              <m:sSubPr>
                                <m:ctrlP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sSubSup>
                              <m:sSubSupPr>
                                <m:ctrlP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1663E58-7607-4D56-8B19-D35486882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221" y="1064520"/>
                <a:ext cx="3921953" cy="14679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AA5E552F-AB0E-3AC4-54BA-3CF3139F7E3E}"/>
              </a:ext>
            </a:extLst>
          </p:cNvPr>
          <p:cNvSpPr/>
          <p:nvPr/>
        </p:nvSpPr>
        <p:spPr>
          <a:xfrm rot="16200000">
            <a:off x="4189495" y="1368634"/>
            <a:ext cx="383471" cy="768945"/>
          </a:xfrm>
          <a:custGeom>
            <a:avLst/>
            <a:gdLst>
              <a:gd name="connsiteX0" fmla="*/ 39866 w 1074187"/>
              <a:gd name="connsiteY0" fmla="*/ 1499016 h 1499016"/>
              <a:gd name="connsiteX1" fmla="*/ 69846 w 1074187"/>
              <a:gd name="connsiteY1" fmla="*/ 809469 h 1499016"/>
              <a:gd name="connsiteX2" fmla="*/ 684443 w 1074187"/>
              <a:gd name="connsiteY2" fmla="*/ 809469 h 1499016"/>
              <a:gd name="connsiteX3" fmla="*/ 834344 w 1074187"/>
              <a:gd name="connsiteY3" fmla="*/ 149901 h 1499016"/>
              <a:gd name="connsiteX4" fmla="*/ 1074187 w 1074187"/>
              <a:gd name="connsiteY4" fmla="*/ 0 h 149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187" h="1499016">
                <a:moveTo>
                  <a:pt x="39866" y="1499016"/>
                </a:moveTo>
                <a:cubicBezTo>
                  <a:pt x="1141" y="1211704"/>
                  <a:pt x="-37583" y="924393"/>
                  <a:pt x="69846" y="809469"/>
                </a:cubicBezTo>
                <a:cubicBezTo>
                  <a:pt x="177275" y="694545"/>
                  <a:pt x="557027" y="919397"/>
                  <a:pt x="684443" y="809469"/>
                </a:cubicBezTo>
                <a:cubicBezTo>
                  <a:pt x="811859" y="699541"/>
                  <a:pt x="769387" y="284812"/>
                  <a:pt x="834344" y="149901"/>
                </a:cubicBezTo>
                <a:cubicBezTo>
                  <a:pt x="899301" y="14990"/>
                  <a:pt x="1074187" y="0"/>
                  <a:pt x="1074187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FC475E8-91A0-F68C-CE04-256BD3522767}"/>
              </a:ext>
            </a:extLst>
          </p:cNvPr>
          <p:cNvSpPr/>
          <p:nvPr/>
        </p:nvSpPr>
        <p:spPr>
          <a:xfrm rot="11511971">
            <a:off x="2687994" y="1947645"/>
            <a:ext cx="604138" cy="569733"/>
          </a:xfrm>
          <a:custGeom>
            <a:avLst/>
            <a:gdLst>
              <a:gd name="connsiteX0" fmla="*/ 39866 w 1074187"/>
              <a:gd name="connsiteY0" fmla="*/ 1499016 h 1499016"/>
              <a:gd name="connsiteX1" fmla="*/ 69846 w 1074187"/>
              <a:gd name="connsiteY1" fmla="*/ 809469 h 1499016"/>
              <a:gd name="connsiteX2" fmla="*/ 684443 w 1074187"/>
              <a:gd name="connsiteY2" fmla="*/ 809469 h 1499016"/>
              <a:gd name="connsiteX3" fmla="*/ 834344 w 1074187"/>
              <a:gd name="connsiteY3" fmla="*/ 149901 h 1499016"/>
              <a:gd name="connsiteX4" fmla="*/ 1074187 w 1074187"/>
              <a:gd name="connsiteY4" fmla="*/ 0 h 149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187" h="1499016">
                <a:moveTo>
                  <a:pt x="39866" y="1499016"/>
                </a:moveTo>
                <a:cubicBezTo>
                  <a:pt x="1141" y="1211704"/>
                  <a:pt x="-37583" y="924393"/>
                  <a:pt x="69846" y="809469"/>
                </a:cubicBezTo>
                <a:cubicBezTo>
                  <a:pt x="177275" y="694545"/>
                  <a:pt x="557027" y="919397"/>
                  <a:pt x="684443" y="809469"/>
                </a:cubicBezTo>
                <a:cubicBezTo>
                  <a:pt x="811859" y="699541"/>
                  <a:pt x="769387" y="284812"/>
                  <a:pt x="834344" y="149901"/>
                </a:cubicBezTo>
                <a:cubicBezTo>
                  <a:pt x="899301" y="14990"/>
                  <a:pt x="1074187" y="0"/>
                  <a:pt x="1074187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485878-5AFA-4B54-F1F8-3EB05D4913F4}"/>
              </a:ext>
            </a:extLst>
          </p:cNvPr>
          <p:cNvSpPr txBox="1"/>
          <p:nvPr/>
        </p:nvSpPr>
        <p:spPr>
          <a:xfrm>
            <a:off x="4765703" y="176303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1.4, para </a:t>
            </a:r>
            <a:r>
              <a:rPr lang="pt-BR" dirty="0" err="1"/>
              <a:t>Hénon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E2F5ACE-F342-9D40-845D-CF0C7F076E25}"/>
              </a:ext>
            </a:extLst>
          </p:cNvPr>
          <p:cNvSpPr txBox="1"/>
          <p:nvPr/>
        </p:nvSpPr>
        <p:spPr>
          <a:xfrm>
            <a:off x="655221" y="2246467"/>
            <a:ext cx="204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0.3, para </a:t>
            </a:r>
            <a:r>
              <a:rPr lang="pt-BR" dirty="0" err="1"/>
              <a:t>Hénon</a:t>
            </a:r>
            <a:endParaRPr lang="pt-BR" dirty="0"/>
          </a:p>
        </p:txBody>
      </p:sp>
      <p:pic>
        <p:nvPicPr>
          <p:cNvPr id="9" name="Imagem 8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A61AAEC4-9B14-D348-6D03-B1E573C39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99" y="3077064"/>
            <a:ext cx="9555002" cy="3412501"/>
          </a:xfrm>
          <a:prstGeom prst="rect">
            <a:avLst/>
          </a:prstGeom>
        </p:spPr>
      </p:pic>
      <p:pic>
        <p:nvPicPr>
          <p:cNvPr id="1026" name="Picture 2" descr="Rencontre avec Michel Hénon - Espace-Turing">
            <a:extLst>
              <a:ext uri="{FF2B5EF4-FFF2-40B4-BE49-F238E27FC236}">
                <a16:creationId xmlns:a16="http://schemas.microsoft.com/office/drawing/2014/main" id="{6624765A-D804-2271-1410-1C700B6C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827" y="217743"/>
            <a:ext cx="1844674" cy="277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1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ítulo 1">
            <a:extLst>
              <a:ext uri="{FF2B5EF4-FFF2-40B4-BE49-F238E27FC236}">
                <a16:creationId xmlns:a16="http://schemas.microsoft.com/office/drawing/2014/main" id="{4DC916DA-4B3A-4999-BD81-B1EAAE3B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242" y="354404"/>
            <a:ext cx="5731565" cy="826061"/>
          </a:xfrm>
        </p:spPr>
        <p:txBody>
          <a:bodyPr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Composição de transformações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863330-3A14-F230-10BB-2BB605F92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373" y="1180465"/>
            <a:ext cx="5398651" cy="53986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4712FD0C-5915-E95A-DE89-BA4D8F556F4E}"/>
                  </a:ext>
                </a:extLst>
              </p:cNvPr>
              <p:cNvSpPr txBox="1"/>
              <p:nvPr/>
            </p:nvSpPr>
            <p:spPr>
              <a:xfrm>
                <a:off x="6870700" y="1536700"/>
                <a:ext cx="4394200" cy="2047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4712FD0C-5915-E95A-DE89-BA4D8F556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00" y="1536700"/>
                <a:ext cx="4394200" cy="2047676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66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971F8-687B-DBB3-7C81-C3E1858F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do mapa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o Resumo 4">
                <a:extLst>
                  <a:ext uri="{FF2B5EF4-FFF2-40B4-BE49-F238E27FC236}">
                    <a16:creationId xmlns:a16="http://schemas.microsoft.com/office/drawing/2014/main" id="{5AF6868C-61B6-F051-09B9-B6ABF5D36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1348553"/>
                  </p:ext>
                </p:extLst>
              </p:nvPr>
            </p:nvGraphicFramePr>
            <p:xfrm>
              <a:off x="684213" y="685800"/>
              <a:ext cx="8534400" cy="3614738"/>
            </p:xfrm>
            <a:graphic>
              <a:graphicData uri="http://schemas.microsoft.com/office/powerpoint/2016/summaryzoom">
                <psuz:summaryZm>
                  <psuz:summaryZmObj sectionId="{46A3F586-578D-42BF-BCDD-919224B6E2F0}">
                    <psuz:zmPr id="{DE6D1FBA-F800-4516-BF75-85F37E2B13C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0708" y="319183"/>
                          <a:ext cx="2560320" cy="1440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0A23FC9-4897-4284-9BB9-699A01EB45C0}">
                    <psuz:zmPr id="{B1C76FF6-558B-4B1C-B93C-09E4D489FD0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87040" y="319183"/>
                          <a:ext cx="2560320" cy="1440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BD9088C-75CE-43E2-A74A-D214BF1E912A}">
                    <psuz:zmPr id="{25DF76C0-3AA9-497E-8813-7CD1CA6D180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643372" y="319183"/>
                          <a:ext cx="2560320" cy="1440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99A0E7-DCA1-4177-8818-BA013174FDE2}">
                    <psuz:zmPr id="{06C44C22-A254-41DA-8355-89A2D62C1CD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0708" y="1855375"/>
                          <a:ext cx="2560320" cy="1440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69F6936-E58E-4EF4-AEE4-E0DC829C7223}">
                    <psuz:zmPr id="{0ADBDD8A-09CB-4AF1-8D7A-99DBB4C6F2E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87040" y="1855375"/>
                          <a:ext cx="2560320" cy="1440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o Resumo 4">
                <a:extLst>
                  <a:ext uri="{FF2B5EF4-FFF2-40B4-BE49-F238E27FC236}">
                    <a16:creationId xmlns:a16="http://schemas.microsoft.com/office/drawing/2014/main" id="{5AF6868C-61B6-F051-09B9-B6ABF5D3660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4213" y="685800"/>
                <a:ext cx="8534400" cy="3614738"/>
                <a:chOff x="684213" y="685800"/>
                <a:chExt cx="8534400" cy="3614738"/>
              </a:xfrm>
            </p:grpSpPr>
            <p:pic>
              <p:nvPicPr>
                <p:cNvPr id="6" name="Imagem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14921" y="1004983"/>
                  <a:ext cx="2560320" cy="144018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m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71253" y="1004983"/>
                  <a:ext cx="2560320" cy="144018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m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27585" y="1004983"/>
                  <a:ext cx="2560320" cy="144018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m 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4921" y="2541175"/>
                  <a:ext cx="2560320" cy="144018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m 10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71253" y="2541175"/>
                  <a:ext cx="2560320" cy="144018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77136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4FCC0-C660-4717-A192-E5237963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2282536"/>
            <a:ext cx="8534400" cy="9297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 O mapa é </a:t>
            </a:r>
            <a:r>
              <a:rPr lang="pt-BR" dirty="0" err="1">
                <a:solidFill>
                  <a:schemeClr val="tx1"/>
                </a:solidFill>
              </a:rPr>
              <a:t>inversível</a:t>
            </a:r>
            <a:r>
              <a:rPr lang="pt-BR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O mapa é dissipativo, i.e., contrai áreas;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ço Reservado para Conteúdo 2">
                <a:extLst>
                  <a:ext uri="{FF2B5EF4-FFF2-40B4-BE49-F238E27FC236}">
                    <a16:creationId xmlns:a16="http://schemas.microsoft.com/office/drawing/2014/main" id="{BF807F1B-D770-F788-B437-D4C04CE11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521" y="4229100"/>
                <a:ext cx="9720679" cy="12573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None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 hangingPunct="0"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pt-B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=1+</m:t>
                            </m:r>
                            <m:sSub>
                              <m:sSubPr>
                                <m:ctrlP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pt-B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t-B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sSubSup>
                              <m:sSubSupPr>
                                <m:ctrlP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pt-B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pt-B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pt-B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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A</m:t>
                    </m:r>
                    <m:r>
                      <a:rPr lang="pt-B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pt-B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sSup>
                      <m:sSupPr>
                        <m:ctrlP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pt-B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)=</m:t>
                    </m:r>
                    <m:d>
                      <m:dPr>
                        <m:ctrlPr>
                          <a:rPr lang="pt-B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6" name="Espaço Reservado para Conteúdo 2">
                <a:extLst>
                  <a:ext uri="{FF2B5EF4-FFF2-40B4-BE49-F238E27FC236}">
                    <a16:creationId xmlns:a16="http://schemas.microsoft.com/office/drawing/2014/main" id="{BF807F1B-D770-F788-B437-D4C04CE11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1" y="4229100"/>
                <a:ext cx="9720679" cy="1257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E1F36491-227B-257A-2864-8C62D20E8AAD}"/>
              </a:ext>
            </a:extLst>
          </p:cNvPr>
          <p:cNvSpPr/>
          <p:nvPr/>
        </p:nvSpPr>
        <p:spPr>
          <a:xfrm rot="11511971" flipH="1">
            <a:off x="3408254" y="3368910"/>
            <a:ext cx="1585481" cy="602013"/>
          </a:xfrm>
          <a:custGeom>
            <a:avLst/>
            <a:gdLst>
              <a:gd name="connsiteX0" fmla="*/ 39866 w 1074187"/>
              <a:gd name="connsiteY0" fmla="*/ 1499016 h 1499016"/>
              <a:gd name="connsiteX1" fmla="*/ 69846 w 1074187"/>
              <a:gd name="connsiteY1" fmla="*/ 809469 h 1499016"/>
              <a:gd name="connsiteX2" fmla="*/ 684443 w 1074187"/>
              <a:gd name="connsiteY2" fmla="*/ 809469 h 1499016"/>
              <a:gd name="connsiteX3" fmla="*/ 834344 w 1074187"/>
              <a:gd name="connsiteY3" fmla="*/ 149901 h 1499016"/>
              <a:gd name="connsiteX4" fmla="*/ 1074187 w 1074187"/>
              <a:gd name="connsiteY4" fmla="*/ 0 h 149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187" h="1499016">
                <a:moveTo>
                  <a:pt x="39866" y="1499016"/>
                </a:moveTo>
                <a:cubicBezTo>
                  <a:pt x="1141" y="1211704"/>
                  <a:pt x="-37583" y="924393"/>
                  <a:pt x="69846" y="809469"/>
                </a:cubicBezTo>
                <a:cubicBezTo>
                  <a:pt x="177275" y="694545"/>
                  <a:pt x="557027" y="919397"/>
                  <a:pt x="684443" y="809469"/>
                </a:cubicBezTo>
                <a:cubicBezTo>
                  <a:pt x="811859" y="699541"/>
                  <a:pt x="769387" y="284812"/>
                  <a:pt x="834344" y="149901"/>
                </a:cubicBezTo>
                <a:cubicBezTo>
                  <a:pt x="899301" y="14990"/>
                  <a:pt x="1074187" y="0"/>
                  <a:pt x="1074187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5F210FD1-5C44-801A-BEC9-7A0215D78571}"/>
              </a:ext>
            </a:extLst>
          </p:cNvPr>
          <p:cNvSpPr/>
          <p:nvPr/>
        </p:nvSpPr>
        <p:spPr>
          <a:xfrm rot="18947347" flipH="1">
            <a:off x="7040455" y="3802244"/>
            <a:ext cx="1585481" cy="602013"/>
          </a:xfrm>
          <a:custGeom>
            <a:avLst/>
            <a:gdLst>
              <a:gd name="connsiteX0" fmla="*/ 39866 w 1074187"/>
              <a:gd name="connsiteY0" fmla="*/ 1499016 h 1499016"/>
              <a:gd name="connsiteX1" fmla="*/ 69846 w 1074187"/>
              <a:gd name="connsiteY1" fmla="*/ 809469 h 1499016"/>
              <a:gd name="connsiteX2" fmla="*/ 684443 w 1074187"/>
              <a:gd name="connsiteY2" fmla="*/ 809469 h 1499016"/>
              <a:gd name="connsiteX3" fmla="*/ 834344 w 1074187"/>
              <a:gd name="connsiteY3" fmla="*/ 149901 h 1499016"/>
              <a:gd name="connsiteX4" fmla="*/ 1074187 w 1074187"/>
              <a:gd name="connsiteY4" fmla="*/ 0 h 149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187" h="1499016">
                <a:moveTo>
                  <a:pt x="39866" y="1499016"/>
                </a:moveTo>
                <a:cubicBezTo>
                  <a:pt x="1141" y="1211704"/>
                  <a:pt x="-37583" y="924393"/>
                  <a:pt x="69846" y="809469"/>
                </a:cubicBezTo>
                <a:cubicBezTo>
                  <a:pt x="177275" y="694545"/>
                  <a:pt x="557027" y="919397"/>
                  <a:pt x="684443" y="809469"/>
                </a:cubicBezTo>
                <a:cubicBezTo>
                  <a:pt x="811859" y="699541"/>
                  <a:pt x="769387" y="284812"/>
                  <a:pt x="834344" y="149901"/>
                </a:cubicBezTo>
                <a:cubicBezTo>
                  <a:pt x="899301" y="14990"/>
                  <a:pt x="1074187" y="0"/>
                  <a:pt x="1074187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CAB76BB-D7E3-4229-07EC-22CB09C48B25}"/>
                  </a:ext>
                </a:extLst>
              </p:cNvPr>
              <p:cNvSpPr txBox="1"/>
              <p:nvPr/>
            </p:nvSpPr>
            <p:spPr>
              <a:xfrm>
                <a:off x="8105892" y="3956566"/>
                <a:ext cx="1556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−1&lt;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b</m:t>
                      </m:r>
                      <m:r>
                        <a:rPr lang="pt-BR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&lt;1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CAB76BB-D7E3-4229-07EC-22CB09C4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892" y="3956566"/>
                <a:ext cx="15562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4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4FCC0-C660-4717-A192-E5237963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4600" y="1126836"/>
            <a:ext cx="4483100" cy="3844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Há uma região de aprisionamento</a:t>
            </a: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7D6BC6E7-0083-E908-9F47-2F425A31F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943096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8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4FCC0-C660-4717-A192-E5237963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999836"/>
            <a:ext cx="2997200" cy="19973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Algumas trajetórias escapam para o infinito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 descr="Interface gráfica do usuário, Gráfico&#10;&#10;Descrição gerada automaticamente com confiança média">
            <a:extLst>
              <a:ext uri="{FF2B5EF4-FFF2-40B4-BE49-F238E27FC236}">
                <a16:creationId xmlns:a16="http://schemas.microsoft.com/office/drawing/2014/main" id="{4FA15668-3D96-41F1-31EE-6BB41511D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25400"/>
            <a:ext cx="68072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3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4FCC0-C660-4717-A192-E5237963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1203036"/>
            <a:ext cx="8534400" cy="8797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Como um sistema caótico, há a sensibilidade de condições iniciais.</a:t>
            </a: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2C1B4BA-5452-84B2-3DF5-19B9EFA4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997357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13410</TotalTime>
  <Words>318</Words>
  <Application>Microsoft Office PowerPoint</Application>
  <PresentationFormat>Widescreen</PresentationFormat>
  <Paragraphs>51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Agency FB</vt:lpstr>
      <vt:lpstr>Arial</vt:lpstr>
      <vt:lpstr>Cambria Math</vt:lpstr>
      <vt:lpstr>Century Gothic</vt:lpstr>
      <vt:lpstr>Symbol</vt:lpstr>
      <vt:lpstr>Times New Roman</vt:lpstr>
      <vt:lpstr>Wingdings 3</vt:lpstr>
      <vt:lpstr>Fatia</vt:lpstr>
      <vt:lpstr>Mapão de Heninho</vt:lpstr>
      <vt:lpstr>Pequena introdução</vt:lpstr>
      <vt:lpstr>O mapa</vt:lpstr>
      <vt:lpstr>Composição de transformações</vt:lpstr>
      <vt:lpstr>Propriedades do mapa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Pontos fixos</vt:lpstr>
      <vt:lpstr>JACOBIANA</vt:lpstr>
      <vt:lpstr>Estabilidade dos pf</vt:lpstr>
      <vt:lpstr>2-ciclos</vt:lpstr>
      <vt:lpstr>Estabilidade dos 2-ciclo</vt:lpstr>
      <vt:lpstr>Dobramento de período e caos</vt:lpstr>
      <vt:lpstr>Dobramento de período e caos</vt:lpstr>
      <vt:lpstr>Apresentação do PowerPoint</vt:lpstr>
      <vt:lpstr>Apresentação do PowerPoint</vt:lpstr>
      <vt:lpstr>Mapa de hénon que preserva áreas</vt:lpstr>
      <vt:lpstr>B=1</vt:lpstr>
      <vt:lpstr>B=-1</vt:lpstr>
      <vt:lpstr>Apresentação do PowerPoint</vt:lpstr>
      <vt:lpstr>Apresentação do PowerPoint</vt:lpstr>
      <vt:lpstr>Apresentação do PowerPoint</vt:lpstr>
      <vt:lpstr>Apresentação do PowerPoint</vt:lpstr>
      <vt:lpstr>Obrigado!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do Impacto da Subamostragem na Determinação dos Expoentes Críticos das Avalanches Neuronais</dc:title>
  <dc:creator>Bibito Cardoso</dc:creator>
  <cp:lastModifiedBy>Bibito Cardoso</cp:lastModifiedBy>
  <cp:revision>100</cp:revision>
  <dcterms:created xsi:type="dcterms:W3CDTF">2020-11-25T01:50:07Z</dcterms:created>
  <dcterms:modified xsi:type="dcterms:W3CDTF">2023-09-27T15:24:23Z</dcterms:modified>
</cp:coreProperties>
</file>